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1" r:id="rId4"/>
    <p:sldId id="260" r:id="rId5"/>
    <p:sldId id="259" r:id="rId6"/>
    <p:sldId id="262" r:id="rId7"/>
    <p:sldId id="264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A50021"/>
    <a:srgbClr val="CC3300"/>
    <a:srgbClr val="782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 autoAdjust="0"/>
    <p:restoredTop sz="99615" autoAdjust="0"/>
  </p:normalViewPr>
  <p:slideViewPr>
    <p:cSldViewPr>
      <p:cViewPr varScale="1">
        <p:scale>
          <a:sx n="69" d="100"/>
          <a:sy n="69" d="100"/>
        </p:scale>
        <p:origin x="691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16" y="786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803B050-1F09-4EB3-9256-B653303192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59C008B-A27A-43A9-BC9D-C4E21F0ED1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3575830-6327-4728-AFCE-2B444B81989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273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11AC76E1-9E45-436E-9132-5E97C02F5FF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18563"/>
            <a:ext cx="3027362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E0CBAB0-8836-4705-84C2-2650BB1B1E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E0F293B-2632-4F88-990D-7853ED9EFB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CB4F70D-54D1-4B14-BE17-5209E2D189D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843974A-5C92-4C6D-A74F-F34EC5CCC2D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E76DB183-BA85-4CFF-A2DB-33AE68A0020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21275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0455443-418C-4EDC-9679-2B970B9778C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73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82E23B08-78E7-49A2-B912-F314B51E0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18563"/>
            <a:ext cx="3027362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3" tIns="46477" rIns="92953" bIns="464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F1B16A4-8048-4B46-B29A-5AA876D34D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D923FC-4013-4391-A617-899C89A6D5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4A5141-5C58-4196-8C8D-F85076F067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353AE8-5781-4E61-BD7C-5EC3F317C5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Osaka" pitchFamily="1" charset="-128"/>
              </a:defRPr>
            </a:lvl1pPr>
          </a:lstStyle>
          <a:p>
            <a:pPr>
              <a:defRPr/>
            </a:pPr>
            <a:fld id="{2D112BCC-3AA0-4910-B61E-6D681B095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192651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9024323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85377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431558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964213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61250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813070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516481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582504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720125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24040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ChrisG5:Users:christopher:Documents:Chris%20JOBS:1%20|%20In%20Progress:%3e%20Rebranding:New%20Concordia%20Powerpoint%20design:New_Concordia_PPT-2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ChrisG5:Users:christopher:Documents:Chris JOBS:1 | In Progress:&gt; Rebranding:New Concordia Powerpoint design:New_Concordia_PPT-2.jpg">
            <a:extLst>
              <a:ext uri="{FF2B5EF4-FFF2-40B4-BE49-F238E27FC236}">
                <a16:creationId xmlns:a16="http://schemas.microsoft.com/office/drawing/2014/main" id="{D2D91FD0-3475-4E25-9511-8A00E3151E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</p:sldLayoutIdLst>
  <p:transition spd="med"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E05-535A-469B-A1E1-2D878CEA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08E3BC-373B-4740-9D89-CDD1A45C7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92861"/>
            <a:ext cx="2448272" cy="49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A8E19-8847-4E32-9D83-CB0A4F35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951"/>
            <a:ext cx="9144000" cy="35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D98B5-F288-42C8-B9F3-7882EC7F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319985"/>
            <a:ext cx="3370161" cy="4904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BA22A-E1E7-4E73-AD6C-B9CBB957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937" y="1319985"/>
            <a:ext cx="2467926" cy="46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3742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46CF7-3C55-465D-8B7B-CD2C259D7BB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2"/>
          <a:stretch/>
        </p:blipFill>
        <p:spPr bwMode="auto">
          <a:xfrm>
            <a:off x="1619672" y="2420888"/>
            <a:ext cx="5511552" cy="3244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658C66-64C8-403E-8A41-AA8CE3BEF792}"/>
              </a:ext>
            </a:extLst>
          </p:cNvPr>
          <p:cNvSpPr/>
          <p:nvPr/>
        </p:nvSpPr>
        <p:spPr>
          <a:xfrm>
            <a:off x="683568" y="1124744"/>
            <a:ext cx="8075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Considering ‘n1’ and ‘n2’ to be the number of charts and number of conveyors respectively, for any number of tasks ‘n’. The n tasks can be performed using one cart for n1 configurations and the one conveyor for n2 configurations.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9310239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708"/>
            <a:ext cx="8229600" cy="1143000"/>
          </a:xfrm>
        </p:spPr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62E3F-D52C-405E-82BB-714CF2B1B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484784"/>
            <a:ext cx="842493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first column has the number of objects to pick from for the corresponding configuration of chart and conveyor in that row.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2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7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column has (Px1,Py1,Pz1,Rx1,Ry1,Rz1) Pose values for the Cart 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8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13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column has (Px2,Py2,Pz2,Rx2,Ry2,Rz2) Pose values for the Conveyor.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PART #3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5F66631-C29E-47C8-B93A-3ABDAAA4D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494" y="3442074"/>
          <a:ext cx="8105012" cy="141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5207049" imgH="927217" progId="Excel.Sheet.12">
                  <p:embed/>
                </p:oleObj>
              </mc:Choice>
              <mc:Fallback>
                <p:oleObj name="Worksheet" r:id="rId3" imgW="5207049" imgH="927217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5F66631-C29E-47C8-B93A-3ABDAAA4D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94" y="3442074"/>
                        <a:ext cx="8105012" cy="14150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50169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75F4E-E090-4991-9BF0-B68200B0B8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"/>
          <a:stretch/>
        </p:blipFill>
        <p:spPr bwMode="auto">
          <a:xfrm>
            <a:off x="1907704" y="1772816"/>
            <a:ext cx="4263479" cy="2592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307469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4AE99-5BAA-4375-BF58-A9E7B798EA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25"/>
          <a:stretch/>
        </p:blipFill>
        <p:spPr>
          <a:xfrm>
            <a:off x="1043608" y="1916832"/>
            <a:ext cx="77768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343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DCC5E-A27B-45CC-AF7A-8B67C2C8FF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5" y="2133300"/>
            <a:ext cx="3244117" cy="1846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EDD48-385C-4496-BD44-8C02621F7DE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2"/>
          <a:stretch/>
        </p:blipFill>
        <p:spPr>
          <a:xfrm>
            <a:off x="4608000" y="2204864"/>
            <a:ext cx="3492392" cy="17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0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01514-61EC-41B2-B67C-FB5132BB0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7638"/>
            <a:ext cx="4032448" cy="100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D3C96-889C-4859-9A8D-36EFAFFAD5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507864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2038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3</a:t>
            </a:r>
            <a:endParaRPr lang="en-CA" sz="2800" dirty="0"/>
          </a:p>
        </p:txBody>
      </p:sp>
      <p:pic>
        <p:nvPicPr>
          <p:cNvPr id="3" name="Part3Project">
            <a:hlinkClick r:id="" action="ppaction://media"/>
            <a:extLst>
              <a:ext uri="{FF2B5EF4-FFF2-40B4-BE49-F238E27FC236}">
                <a16:creationId xmlns:a16="http://schemas.microsoft.com/office/drawing/2014/main" id="{3E059A9F-C173-42CA-BA55-5A4AE4F93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237" t="12295" r="776"/>
          <a:stretch/>
        </p:blipFill>
        <p:spPr>
          <a:xfrm>
            <a:off x="683568" y="1417638"/>
            <a:ext cx="8136904" cy="45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112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CA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150177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EC9D-CB51-4F53-AC6C-8EB794CF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1</a:t>
            </a:r>
            <a:endParaRPr lang="en-CA" sz="2800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0ABD5D7-84AB-4F3A-8984-3D65D7C8F5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822" y="980728"/>
            <a:ext cx="8103157" cy="4558426"/>
          </a:xfrm>
        </p:spPr>
      </p:pic>
    </p:spTree>
    <p:extLst>
      <p:ext uri="{BB962C8B-B14F-4D97-AF65-F5344CB8AC3E}">
        <p14:creationId xmlns:p14="http://schemas.microsoft.com/office/powerpoint/2010/main" val="15039975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63B6-9BBD-451D-B69A-5E47BC1B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34218" cy="1110817"/>
          </a:xfrm>
        </p:spPr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Making Tree Objects &amp; Motion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99EB-58F6-4602-9402-7FB2C079B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2696"/>
            <a:ext cx="9252520" cy="252028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frame5=</a:t>
            </a:r>
            <a:r>
              <a:rPr lang="en-CA" sz="1200" b="1" dirty="0" err="1">
                <a:solidFill>
                  <a:srgbClr val="FF0000"/>
                </a:solidFill>
              </a:rPr>
              <a:t>RDK.AddFrame</a:t>
            </a:r>
            <a:r>
              <a:rPr lang="en-CA" sz="1200" b="1" dirty="0">
                <a:solidFill>
                  <a:srgbClr val="0070C0"/>
                </a:solidFill>
              </a:rPr>
              <a:t>('frame5')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frame5</a:t>
            </a:r>
            <a:r>
              <a:rPr lang="en-CA" sz="1200" b="1" dirty="0">
                <a:solidFill>
                  <a:srgbClr val="FF0000"/>
                </a:solidFill>
              </a:rPr>
              <a:t>.setPose</a:t>
            </a:r>
            <a:r>
              <a:rPr lang="en-CA" sz="1200" b="1" dirty="0">
                <a:solidFill>
                  <a:srgbClr val="0070C0"/>
                </a:solidFill>
              </a:rPr>
              <a:t>(</a:t>
            </a:r>
            <a:r>
              <a:rPr lang="en-CA" sz="1200" b="1" dirty="0" err="1">
                <a:solidFill>
                  <a:srgbClr val="FF0000"/>
                </a:solidFill>
              </a:rPr>
              <a:t>trans</a:t>
            </a:r>
            <a:r>
              <a:rPr lang="en-CA" sz="1200" b="1" dirty="0" err="1">
                <a:solidFill>
                  <a:srgbClr val="0070C0"/>
                </a:solidFill>
              </a:rPr>
              <a:t>l</a:t>
            </a:r>
            <a:r>
              <a:rPr lang="en-CA" sz="1200" b="1" dirty="0">
                <a:solidFill>
                  <a:srgbClr val="0070C0"/>
                </a:solidFill>
              </a:rPr>
              <a:t>(-812.638,1005.325,0)*</a:t>
            </a:r>
            <a:r>
              <a:rPr lang="en-CA" sz="1200" b="1" dirty="0" err="1">
                <a:solidFill>
                  <a:srgbClr val="FF0000"/>
                </a:solidFill>
              </a:rPr>
              <a:t>rotz</a:t>
            </a:r>
            <a:r>
              <a:rPr lang="en-CA" sz="1200" b="1" dirty="0">
                <a:solidFill>
                  <a:srgbClr val="0070C0"/>
                </a:solidFill>
              </a:rPr>
              <a:t>(45*pi/180)*</a:t>
            </a:r>
            <a:r>
              <a:rPr lang="en-CA" sz="1200" b="1" dirty="0" err="1">
                <a:solidFill>
                  <a:srgbClr val="FF0000"/>
                </a:solidFill>
              </a:rPr>
              <a:t>roty</a:t>
            </a:r>
            <a:r>
              <a:rPr lang="en-CA" sz="1200" b="1" dirty="0">
                <a:solidFill>
                  <a:srgbClr val="0070C0"/>
                </a:solidFill>
              </a:rPr>
              <a:t>(0*pi/180)*</a:t>
            </a:r>
            <a:r>
              <a:rPr lang="en-CA" sz="1200" b="1" dirty="0" err="1">
                <a:solidFill>
                  <a:srgbClr val="FF0000"/>
                </a:solidFill>
              </a:rPr>
              <a:t>rotx</a:t>
            </a:r>
            <a:r>
              <a:rPr lang="en-CA" sz="1200" b="1" dirty="0">
                <a:solidFill>
                  <a:srgbClr val="0070C0"/>
                </a:solidFill>
              </a:rPr>
              <a:t>(0*pi/180))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 err="1">
                <a:solidFill>
                  <a:srgbClr val="0070C0"/>
                </a:solidFill>
              </a:rPr>
              <a:t>convoyer</a:t>
            </a:r>
            <a:r>
              <a:rPr lang="en-CA" sz="1200" b="1" dirty="0">
                <a:solidFill>
                  <a:srgbClr val="0070C0"/>
                </a:solidFill>
              </a:rPr>
              <a:t> = </a:t>
            </a:r>
            <a:r>
              <a:rPr lang="en-CA" sz="1200" b="1" dirty="0" err="1">
                <a:solidFill>
                  <a:srgbClr val="FF0000"/>
                </a:solidFill>
              </a:rPr>
              <a:t>RDK.AddFile</a:t>
            </a:r>
            <a:r>
              <a:rPr lang="en-CA" sz="1200" b="1" dirty="0">
                <a:solidFill>
                  <a:srgbClr val="0070C0"/>
                </a:solidFill>
              </a:rPr>
              <a:t>(</a:t>
            </a:r>
            <a:r>
              <a:rPr lang="en-CA" sz="1200" b="1" dirty="0" err="1">
                <a:solidFill>
                  <a:srgbClr val="0070C0"/>
                </a:solidFill>
              </a:rPr>
              <a:t>r'C</a:t>
            </a:r>
            <a:r>
              <a:rPr lang="en-CA" sz="1200" b="1" dirty="0">
                <a:solidFill>
                  <a:srgbClr val="0070C0"/>
                </a:solidFill>
              </a:rPr>
              <a:t>:\Users\fredy\Desktop\carts\convoyer.stl',frame5)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holder = </a:t>
            </a:r>
            <a:r>
              <a:rPr lang="en-CA" sz="1200" b="1" dirty="0" err="1">
                <a:solidFill>
                  <a:srgbClr val="0070C0"/>
                </a:solidFill>
              </a:rPr>
              <a:t>RDK.AddFile</a:t>
            </a:r>
            <a:r>
              <a:rPr lang="en-CA" sz="1200" b="1" dirty="0">
                <a:solidFill>
                  <a:srgbClr val="0070C0"/>
                </a:solidFill>
              </a:rPr>
              <a:t>(</a:t>
            </a:r>
            <a:r>
              <a:rPr lang="en-CA" sz="1200" b="1" dirty="0" err="1">
                <a:solidFill>
                  <a:srgbClr val="0070C0"/>
                </a:solidFill>
              </a:rPr>
              <a:t>r'C</a:t>
            </a:r>
            <a:r>
              <a:rPr lang="en-CA" sz="1200" b="1" dirty="0">
                <a:solidFill>
                  <a:srgbClr val="0070C0"/>
                </a:solidFill>
              </a:rPr>
              <a:t>:\Users\fredy\Desktop\carts\holder.stl',frame5)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 err="1">
                <a:solidFill>
                  <a:srgbClr val="0070C0"/>
                </a:solidFill>
              </a:rPr>
              <a:t>convoyer.setPose</a:t>
            </a:r>
            <a:r>
              <a:rPr lang="en-CA" sz="1200" b="1" dirty="0">
                <a:solidFill>
                  <a:srgbClr val="0070C0"/>
                </a:solidFill>
              </a:rPr>
              <a:t>(</a:t>
            </a:r>
            <a:r>
              <a:rPr lang="en-CA" sz="1200" b="1" dirty="0" err="1">
                <a:solidFill>
                  <a:srgbClr val="0070C0"/>
                </a:solidFill>
              </a:rPr>
              <a:t>transl</a:t>
            </a:r>
            <a:r>
              <a:rPr lang="en-CA" sz="1200" b="1" dirty="0">
                <a:solidFill>
                  <a:srgbClr val="0070C0"/>
                </a:solidFill>
              </a:rPr>
              <a:t>(596.9,1752.6,0)*</a:t>
            </a:r>
            <a:r>
              <a:rPr lang="en-CA" sz="1200" b="1" dirty="0" err="1">
                <a:solidFill>
                  <a:srgbClr val="0070C0"/>
                </a:solidFill>
              </a:rPr>
              <a:t>rotz</a:t>
            </a:r>
            <a:r>
              <a:rPr lang="en-CA" sz="1200" b="1" dirty="0">
                <a:solidFill>
                  <a:srgbClr val="0070C0"/>
                </a:solidFill>
              </a:rPr>
              <a:t>(90*pi/180)*</a:t>
            </a:r>
            <a:r>
              <a:rPr lang="en-CA" sz="1200" b="1" dirty="0" err="1">
                <a:solidFill>
                  <a:srgbClr val="0070C0"/>
                </a:solidFill>
              </a:rPr>
              <a:t>roty</a:t>
            </a:r>
            <a:r>
              <a:rPr lang="en-CA" sz="1200" b="1" dirty="0">
                <a:solidFill>
                  <a:srgbClr val="0070C0"/>
                </a:solidFill>
              </a:rPr>
              <a:t>(0*pi/180)*</a:t>
            </a:r>
            <a:r>
              <a:rPr lang="en-CA" sz="1200" b="1" dirty="0" err="1">
                <a:solidFill>
                  <a:srgbClr val="0070C0"/>
                </a:solidFill>
              </a:rPr>
              <a:t>rotx</a:t>
            </a:r>
            <a:r>
              <a:rPr lang="en-CA" sz="1200" b="1" dirty="0">
                <a:solidFill>
                  <a:srgbClr val="0070C0"/>
                </a:solidFill>
              </a:rPr>
              <a:t>(0*pi/180))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 err="1">
                <a:solidFill>
                  <a:srgbClr val="0070C0"/>
                </a:solidFill>
              </a:rPr>
              <a:t>holder.setPose</a:t>
            </a:r>
            <a:r>
              <a:rPr lang="en-CA" sz="1200" b="1" dirty="0">
                <a:solidFill>
                  <a:srgbClr val="0070C0"/>
                </a:solidFill>
              </a:rPr>
              <a:t>(</a:t>
            </a:r>
            <a:r>
              <a:rPr lang="en-CA" sz="1200" b="1" dirty="0" err="1">
                <a:solidFill>
                  <a:srgbClr val="0070C0"/>
                </a:solidFill>
              </a:rPr>
              <a:t>transl</a:t>
            </a:r>
            <a:r>
              <a:rPr lang="en-CA" sz="1200" b="1" dirty="0">
                <a:solidFill>
                  <a:srgbClr val="0070C0"/>
                </a:solidFill>
              </a:rPr>
              <a:t>(-848.180,1326.987,-1076.296)*</a:t>
            </a:r>
            <a:r>
              <a:rPr lang="en-CA" sz="1200" b="1" dirty="0" err="1">
                <a:solidFill>
                  <a:srgbClr val="0070C0"/>
                </a:solidFill>
              </a:rPr>
              <a:t>rotz</a:t>
            </a:r>
            <a:r>
              <a:rPr lang="en-CA" sz="1200" b="1" dirty="0">
                <a:solidFill>
                  <a:srgbClr val="0070C0"/>
                </a:solidFill>
              </a:rPr>
              <a:t>(90*pi/180)*</a:t>
            </a:r>
            <a:r>
              <a:rPr lang="en-CA" sz="1200" b="1" dirty="0" err="1">
                <a:solidFill>
                  <a:srgbClr val="0070C0"/>
                </a:solidFill>
              </a:rPr>
              <a:t>roty</a:t>
            </a:r>
            <a:r>
              <a:rPr lang="en-CA" sz="1200" b="1" dirty="0">
                <a:solidFill>
                  <a:srgbClr val="0070C0"/>
                </a:solidFill>
              </a:rPr>
              <a:t>(0*pi/180)*</a:t>
            </a:r>
            <a:r>
              <a:rPr lang="en-CA" sz="1200" b="1" dirty="0" err="1">
                <a:solidFill>
                  <a:srgbClr val="0070C0"/>
                </a:solidFill>
              </a:rPr>
              <a:t>rotx</a:t>
            </a:r>
            <a:r>
              <a:rPr lang="en-CA" sz="1200" b="1" dirty="0">
                <a:solidFill>
                  <a:srgbClr val="0070C0"/>
                </a:solidFill>
              </a:rPr>
              <a:t>(0*pi/180))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Approach3 = </a:t>
            </a:r>
            <a:r>
              <a:rPr lang="en-CA" sz="1200" b="1" dirty="0" err="1">
                <a:solidFill>
                  <a:srgbClr val="FF0000"/>
                </a:solidFill>
              </a:rPr>
              <a:t>RDK.AddTarget</a:t>
            </a:r>
            <a:r>
              <a:rPr lang="en-CA" sz="1200" b="1" dirty="0">
                <a:solidFill>
                  <a:srgbClr val="0070C0"/>
                </a:solidFill>
              </a:rPr>
              <a:t>('Approach3',</a:t>
            </a:r>
            <a:r>
              <a:rPr lang="en-CA" sz="1200" b="1" dirty="0">
                <a:solidFill>
                  <a:srgbClr val="FF0000"/>
                </a:solidFill>
              </a:rPr>
              <a:t>frame5</a:t>
            </a:r>
            <a:r>
              <a:rPr lang="en-CA" sz="1200" b="1" dirty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Approach3=Approach3.setPose(</a:t>
            </a:r>
            <a:r>
              <a:rPr lang="en-CA" sz="1200" b="1" dirty="0" err="1">
                <a:solidFill>
                  <a:srgbClr val="0070C0"/>
                </a:solidFill>
              </a:rPr>
              <a:t>transl</a:t>
            </a:r>
            <a:r>
              <a:rPr lang="en-CA" sz="1200" b="1" dirty="0">
                <a:solidFill>
                  <a:srgbClr val="0070C0"/>
                </a:solidFill>
              </a:rPr>
              <a:t>(576.577,814.278,1200)*</a:t>
            </a:r>
            <a:r>
              <a:rPr lang="en-CA" sz="1200" b="1" dirty="0" err="1">
                <a:solidFill>
                  <a:srgbClr val="0070C0"/>
                </a:solidFill>
              </a:rPr>
              <a:t>rotz</a:t>
            </a:r>
            <a:r>
              <a:rPr lang="en-CA" sz="1200" b="1" dirty="0">
                <a:solidFill>
                  <a:srgbClr val="0070C0"/>
                </a:solidFill>
              </a:rPr>
              <a:t>(89.591*pi/180)*</a:t>
            </a:r>
            <a:r>
              <a:rPr lang="en-CA" sz="1200" b="1" dirty="0" err="1">
                <a:solidFill>
                  <a:srgbClr val="0070C0"/>
                </a:solidFill>
              </a:rPr>
              <a:t>roty</a:t>
            </a:r>
            <a:r>
              <a:rPr lang="en-CA" sz="1200" b="1" dirty="0">
                <a:solidFill>
                  <a:srgbClr val="0070C0"/>
                </a:solidFill>
              </a:rPr>
              <a:t>(1.808*pi/180)*</a:t>
            </a:r>
            <a:r>
              <a:rPr lang="en-CA" sz="1200" b="1" dirty="0" err="1">
                <a:solidFill>
                  <a:srgbClr val="0070C0"/>
                </a:solidFill>
              </a:rPr>
              <a:t>rotx</a:t>
            </a:r>
            <a:r>
              <a:rPr lang="en-CA" sz="1200" b="1" dirty="0">
                <a:solidFill>
                  <a:srgbClr val="0070C0"/>
                </a:solidFill>
              </a:rPr>
              <a:t>(179.622*pi/180))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target3=</a:t>
            </a:r>
            <a:r>
              <a:rPr lang="en-CA" sz="1200" b="1" dirty="0" err="1">
                <a:solidFill>
                  <a:srgbClr val="0070C0"/>
                </a:solidFill>
              </a:rPr>
              <a:t>RDK.AddTarget</a:t>
            </a:r>
            <a:r>
              <a:rPr lang="en-CA" sz="1200" b="1" dirty="0">
                <a:solidFill>
                  <a:srgbClr val="0070C0"/>
                </a:solidFill>
              </a:rPr>
              <a:t>('target3',frame5)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1200" b="1" dirty="0">
                <a:solidFill>
                  <a:srgbClr val="0070C0"/>
                </a:solidFill>
              </a:rPr>
              <a:t>target3=target3.setPose(</a:t>
            </a:r>
            <a:r>
              <a:rPr lang="en-CA" sz="1200" b="1" dirty="0" err="1">
                <a:solidFill>
                  <a:srgbClr val="0070C0"/>
                </a:solidFill>
              </a:rPr>
              <a:t>transl</a:t>
            </a:r>
            <a:r>
              <a:rPr lang="en-CA" sz="1200" b="1" dirty="0">
                <a:solidFill>
                  <a:srgbClr val="0070C0"/>
                </a:solidFill>
              </a:rPr>
              <a:t>(576.577,814.278,1050)*</a:t>
            </a:r>
            <a:r>
              <a:rPr lang="en-CA" sz="1200" b="1" dirty="0" err="1">
                <a:solidFill>
                  <a:srgbClr val="0070C0"/>
                </a:solidFill>
              </a:rPr>
              <a:t>rotz</a:t>
            </a:r>
            <a:r>
              <a:rPr lang="en-CA" sz="1200" b="1" dirty="0">
                <a:solidFill>
                  <a:srgbClr val="0070C0"/>
                </a:solidFill>
              </a:rPr>
              <a:t>(-89.591*pi/180)*</a:t>
            </a:r>
            <a:r>
              <a:rPr lang="en-CA" sz="1200" b="1" dirty="0" err="1">
                <a:solidFill>
                  <a:srgbClr val="0070C0"/>
                </a:solidFill>
              </a:rPr>
              <a:t>roty</a:t>
            </a:r>
            <a:r>
              <a:rPr lang="en-CA" sz="1200" b="1" dirty="0">
                <a:solidFill>
                  <a:srgbClr val="0070C0"/>
                </a:solidFill>
              </a:rPr>
              <a:t>(1.808*pi/180)*</a:t>
            </a:r>
            <a:r>
              <a:rPr lang="en-CA" sz="1200" b="1" dirty="0" err="1">
                <a:solidFill>
                  <a:srgbClr val="0070C0"/>
                </a:solidFill>
              </a:rPr>
              <a:t>rotx</a:t>
            </a:r>
            <a:r>
              <a:rPr lang="en-CA" sz="1200" b="1" dirty="0">
                <a:solidFill>
                  <a:srgbClr val="0070C0"/>
                </a:solidFill>
              </a:rPr>
              <a:t>(179.622*pi/180))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C38E7-5691-4668-9B78-DEE3C268C5A0}"/>
              </a:ext>
            </a:extLst>
          </p:cNvPr>
          <p:cNvSpPr/>
          <p:nvPr/>
        </p:nvSpPr>
        <p:spPr>
          <a:xfrm>
            <a:off x="0" y="3891155"/>
            <a:ext cx="4572000" cy="22741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robot.setPoseFrame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(frame4)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</a:t>
            </a:r>
            <a:r>
              <a:rPr lang="en-CA" sz="1200" b="1" dirty="0" err="1">
                <a:solidFill>
                  <a:srgbClr val="FF0000"/>
                </a:solidFill>
                <a:latin typeface="+mn-lt"/>
              </a:rPr>
              <a:t>MoveJ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(Approach1)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</a:t>
            </a:r>
            <a:r>
              <a:rPr lang="en-CA" sz="1200" b="1" dirty="0" err="1">
                <a:solidFill>
                  <a:srgbClr val="FF0000"/>
                </a:solidFill>
                <a:latin typeface="+mn-lt"/>
              </a:rPr>
              <a:t>MoveL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(target1)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robot.MoveL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(Approach1)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robot.setPoseFrame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(frame5)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robot.MoveJ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(Approach3)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robot.MoveL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(target3)</a:t>
            </a:r>
          </a:p>
          <a:p>
            <a:pPr>
              <a:lnSpc>
                <a:spcPct val="150000"/>
              </a:lnSpc>
            </a:pPr>
            <a:r>
              <a:rPr lang="en-CA" sz="1200" b="1" dirty="0" err="1">
                <a:solidFill>
                  <a:srgbClr val="0070C0"/>
                </a:solidFill>
                <a:latin typeface="+mn-lt"/>
              </a:rPr>
              <a:t>robot.MoveL</a:t>
            </a:r>
            <a:r>
              <a:rPr lang="en-CA" sz="1200" b="1" dirty="0">
                <a:solidFill>
                  <a:srgbClr val="0070C0"/>
                </a:solidFill>
                <a:latin typeface="+mn-lt"/>
              </a:rPr>
              <a:t>(Approach3)</a:t>
            </a:r>
          </a:p>
        </p:txBody>
      </p:sp>
    </p:spTree>
    <p:extLst>
      <p:ext uri="{BB962C8B-B14F-4D97-AF65-F5344CB8AC3E}">
        <p14:creationId xmlns:p14="http://schemas.microsoft.com/office/powerpoint/2010/main" val="3912616917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5D09-E908-4C96-9FA0-9ABB4DA7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Making Tree Objects</a:t>
            </a:r>
            <a:endParaRPr lang="en-CA" sz="2800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F6AD25B-6686-4FAF-9A78-1CFDE42C74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11" y="98072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5275197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2</a:t>
            </a:r>
            <a:endParaRPr lang="en-CA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69A7C6-A0B2-4444-BCFC-B9F4F16E56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504" y="1988840"/>
          <a:ext cx="4254760" cy="334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7380">
                  <a:extLst>
                    <a:ext uri="{9D8B030D-6E8A-4147-A177-3AD203B41FA5}">
                      <a16:colId xmlns:a16="http://schemas.microsoft.com/office/drawing/2014/main" val="1031261969"/>
                    </a:ext>
                  </a:extLst>
                </a:gridCol>
                <a:gridCol w="2127380">
                  <a:extLst>
                    <a:ext uri="{9D8B030D-6E8A-4147-A177-3AD203B41FA5}">
                      <a16:colId xmlns:a16="http://schemas.microsoft.com/office/drawing/2014/main" val="353957560"/>
                    </a:ext>
                  </a:extLst>
                </a:gridCol>
              </a:tblGrid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spc="50">
                          <a:effectLst/>
                        </a:rPr>
                        <a:t>Number of Objects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spc="50" dirty="0">
                          <a:effectLst/>
                        </a:rPr>
                        <a:t>Chart selection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2253298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Chart 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4380115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Chart 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188846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Chart 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5223120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Chart 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1883318"/>
                  </a:ext>
                </a:extLst>
              </a:tr>
              <a:tr h="558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Chart 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747015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7FD49B2-BB40-4380-8143-67DFE6CEF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1988840"/>
            <a:ext cx="4254760" cy="1202873"/>
          </a:xfrm>
          <a:prstGeom prst="rect">
            <a:avLst/>
          </a:prstGeom>
          <a:solidFill>
            <a:srgbClr val="D9E2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37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ROBOT PROGRAM WAS DESIGNED THAT PROMPTS THE USER TO INPUT AN EXCEL FILE IN .CSV FORMAT.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1466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2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6447A-5BB6-455A-B61D-CDEB6FF5C27C}"/>
              </a:ext>
            </a:extLst>
          </p:cNvPr>
          <p:cNvPicPr/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/>
          <a:stretch/>
        </p:blipFill>
        <p:spPr bwMode="auto">
          <a:xfrm>
            <a:off x="1979712" y="1772816"/>
            <a:ext cx="4104456" cy="2843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7329795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2</a:t>
            </a:r>
            <a:endParaRPr lang="en-CA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31A86-769A-4717-9428-EB8DDEA730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/>
          <a:stretch/>
        </p:blipFill>
        <p:spPr bwMode="auto">
          <a:xfrm>
            <a:off x="948904" y="1844824"/>
            <a:ext cx="7737896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17A2BA-4216-4C9D-840F-672933A8943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8"/>
          <a:stretch/>
        </p:blipFill>
        <p:spPr>
          <a:xfrm>
            <a:off x="1187624" y="4365104"/>
            <a:ext cx="642818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6876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2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89E57-F781-4D33-842F-BC49099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80728"/>
            <a:ext cx="4399173" cy="51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1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5389-2AD1-4E68-B197-4FB4F8E7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>
                <a:solidFill>
                  <a:srgbClr val="FF0000"/>
                </a:solidFill>
                <a:latin typeface="Broadway" panose="04040905080B02020502" pitchFamily="82" charset="0"/>
              </a:rPr>
              <a:t>Robot-Program 2</a:t>
            </a:r>
            <a:endParaRPr lang="en-CA" sz="2800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8BE73C58-A8DE-44DD-9333-1D58CBC64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150" y="1479550"/>
            <a:ext cx="6489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35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ChrisG5:Applications:Microsoft Office 2004:Templates:Presentations:Designs:Blank Presentation</Template>
  <TotalTime>3750</TotalTime>
  <Words>490</Words>
  <Application>Microsoft Office PowerPoint</Application>
  <PresentationFormat>On-screen Show (4:3)</PresentationFormat>
  <Paragraphs>55</Paragraphs>
  <Slides>17</Slides>
  <Notes>0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Broadway</vt:lpstr>
      <vt:lpstr>Calibri</vt:lpstr>
      <vt:lpstr>Blank Presentation</vt:lpstr>
      <vt:lpstr>Worksheet</vt:lpstr>
      <vt:lpstr>Robot-Program 1</vt:lpstr>
      <vt:lpstr>Robot-Program 1</vt:lpstr>
      <vt:lpstr>Making Tree Objects &amp; Motion</vt:lpstr>
      <vt:lpstr>Making Tree Objects</vt:lpstr>
      <vt:lpstr>Robot-Program 2</vt:lpstr>
      <vt:lpstr>Robot-Program 2</vt:lpstr>
      <vt:lpstr>Robot-Program 2</vt:lpstr>
      <vt:lpstr>Robot-Program 2</vt:lpstr>
      <vt:lpstr>Robot-Program 2</vt:lpstr>
      <vt:lpstr>Robot-Program 3</vt:lpstr>
      <vt:lpstr>Robot-Program 3</vt:lpstr>
      <vt:lpstr>Robot-Program 3</vt:lpstr>
      <vt:lpstr>Robot-Program 3</vt:lpstr>
      <vt:lpstr>Robot-Program 3</vt:lpstr>
      <vt:lpstr>Robot-Program 3</vt:lpstr>
      <vt:lpstr>Robot-Program 3</vt:lpstr>
      <vt:lpstr>THANK YOU</vt:lpstr>
    </vt:vector>
  </TitlesOfParts>
  <Company>Concordia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Alleyne</dc:creator>
  <cp:lastModifiedBy>ahmad farsad</cp:lastModifiedBy>
  <cp:revision>301</cp:revision>
  <cp:lastPrinted>2016-03-23T19:39:02Z</cp:lastPrinted>
  <dcterms:created xsi:type="dcterms:W3CDTF">2007-02-28T21:25:32Z</dcterms:created>
  <dcterms:modified xsi:type="dcterms:W3CDTF">2024-05-21T22:36:46Z</dcterms:modified>
</cp:coreProperties>
</file>